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4203" r:id="rId2"/>
    <p:sldMasterId id="2147486429" r:id="rId3"/>
    <p:sldMasterId id="2147486528" r:id="rId4"/>
    <p:sldMasterId id="2147486576" r:id="rId5"/>
    <p:sldMasterId id="2147486903" r:id="rId6"/>
    <p:sldMasterId id="2147487338" r:id="rId7"/>
  </p:sldMasterIdLst>
  <p:notesMasterIdLst>
    <p:notesMasterId r:id="rId12"/>
  </p:notesMasterIdLst>
  <p:handoutMasterIdLst>
    <p:handoutMasterId r:id="rId13"/>
  </p:handoutMasterIdLst>
  <p:sldIdLst>
    <p:sldId id="28019" r:id="rId8"/>
    <p:sldId id="28020" r:id="rId9"/>
    <p:sldId id="28021" r:id="rId10"/>
    <p:sldId id="28022" r:id="rId1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029C91D-2BEF-4180-A959-031DB1A04AE7}">
          <p14:sldIdLst>
            <p14:sldId id="28019"/>
            <p14:sldId id="28020"/>
            <p14:sldId id="28021"/>
            <p14:sldId id="28022"/>
          </p14:sldIdLst>
        </p14:section>
        <p14:section name="タイトルなしのセクション" id="{2DDE6F79-D672-45B5-A642-898ED1FB669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ura" initials="k" lastIdx="1" clrIdx="0"/>
  <p:cmAuthor id="2" name="木村 剛" initials="木村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9900"/>
    <a:srgbClr val="003300"/>
    <a:srgbClr val="FF3300"/>
    <a:srgbClr val="FF0000"/>
    <a:srgbClr val="CC00CC"/>
    <a:srgbClr val="6666FF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94355" autoAdjust="0"/>
  </p:normalViewPr>
  <p:slideViewPr>
    <p:cSldViewPr>
      <p:cViewPr>
        <p:scale>
          <a:sx n="107" d="100"/>
          <a:sy n="107" d="100"/>
        </p:scale>
        <p:origin x="-178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6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3FE2-641A-4B9A-9C66-56F558ED49B6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DF3F-6148-4CD4-A43C-23ACDFE5E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D7FA777-56F2-4BB9-92A7-2BA07F4B1AD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E42EE12-83FF-4208-97FD-D01676A4E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5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8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7B780C-1B7A-4A16-BAC5-3F24217BB9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8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14028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0565" indent="-2730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3470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0985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67865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5380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2895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79775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17925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20DCD4-E42E-4A2D-A044-991F0758E3C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29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0229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05485" indent="-27114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85850" indent="-21717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20190" indent="-21717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53895" indent="-21717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388235" indent="-21717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22575" indent="-21717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57550" indent="-21717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91255" indent="-21717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680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8D99A7-49DE-4109-B5A2-2B2FB7DC468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185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2185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0565" indent="-27368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3470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1620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68500" indent="-21844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5380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3530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0410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18560" indent="-2184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3C280-09A7-4751-8C8B-FE62E427A08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ADACEE-A58D-45CE-B1D9-749DE64CD71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0A019E-8AAA-4CD5-9F01-B8E4A82F0A66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B766FF-31E0-4DD5-B423-BCF1E9372231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902A39-C903-4B5E-A2F7-F129DCF29D2C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4D766A-3AA0-4257-8810-F70457E09553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/>
              <a:t>　</a:t>
            </a: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E99C9C-1430-4EB7-918B-FD72705339AA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36ADACEE-A58D-45CE-B1D9-749DE64CD7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019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7F64149E-8E40-4F05-A050-8C03F26C48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765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A4F9922B-631D-4CE8-AD56-B465537847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118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AC12E039-2A6A-489F-B48C-F7BD236FAE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650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3EDE59CD-3EFB-4C80-8164-DBD8160754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9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64149E-8E40-4F05-A050-8C03F26C4816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AA6C3232-CF53-47B2-8899-F8963F9982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04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70B8AB9C-7611-4A6F-9C3F-0CA9955CDA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319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4082AD34-B2D7-4D42-A82A-8C606378E3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790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F842A774-5B00-488D-B35F-0CA2A87724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47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2C0A019E-8AAA-4CD5-9F01-B8E4A82F0A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450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B5B766FF-31E0-4DD5-B423-BCF1E93722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062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46902A39-C903-4B5E-A2F7-F129DCF29D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7085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D64D766A-3AA0-4257-8810-F70457E095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888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/>
              <a:t>　</a:t>
            </a: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BCE99C9C-1430-4EB7-918B-FD72705339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3623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9AC2F-D5E9-4D2D-AB0D-0A36202E91AF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94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F9922B-631D-4CE8-AD56-B46553784713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93942-4A3E-49AB-8008-2E6A66EC3EF8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320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DE502-D968-4F54-AD21-2D305A50A564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248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59B3-DE79-4591-8BA9-B4EEC0D224AE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1822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1668-6736-498F-B64C-2F4FA55CA10C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2762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3B422-F53A-4DDA-9792-CDE4ABA035FC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8011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D2AC0-09FB-4938-9D99-426F725D01EF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478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F9AD8-85E7-446A-935E-A03E3381618B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4303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DA43C-C34D-4E6E-9600-F766818C0963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5526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3211-2E28-4FA4-9366-C9339CD2CEE3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3726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5DDB-0FBF-418C-8593-66FA89B13E68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46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12E039-2A6A-489F-B48C-F7BD236FAE7B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98330-8596-4610-BD63-10C1C1EF32BA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7060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B1D56BD0-B79D-4FBC-9993-820A4FE69989}" type="slidenum">
              <a:rPr lang="en-US" altLang="ja-JP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4486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/>
              <a:t>　</a:t>
            </a:r>
            <a:r>
              <a:rPr lang="en-US" altLang="ja-JP"/>
              <a:t>Copy Right by A Power Now Corporation.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F95F810C-49C0-4015-93E3-714A85A8C948}" type="slidenum">
              <a:rPr lang="en-US" altLang="ja-JP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2618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32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311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930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646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228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01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34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DE59CD-3EFB-4C80-8164-DBD8160754F3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704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301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736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501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BE39-7BD1-43DB-86EE-1B0AEA2F0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728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F6BE-242C-4C92-86BD-599927228E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70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52D8-4BB3-443E-A0D6-1C383F5EBC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816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83A6-E32A-4C6C-BD2A-4C1F48FCC8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4318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D182-4C46-47D3-AF5D-7284BE69CF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2370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ECB2-0FA3-4117-8371-0079125E1D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37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6C3232-CF53-47B2-8899-F8963F998232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1B66-E0D3-46F6-82DE-0C2B482E9B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5004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85D-19BD-4902-8B9C-ABF8ADC85B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7746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B6B3-3833-48CE-9DF2-92DC9B1667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0081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5DB5-A942-4B59-AF18-514DF8A162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0353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7EA7-18F6-410F-9395-5B34A5A788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4065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E947-E07F-4E0C-9975-C1DCCE4C84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0862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EA898F-631E-4067-9A39-756F57720E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8968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F17DA-BD25-40AC-9B54-052D7ED38F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637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ADACEE-A58D-45CE-B1D9-749DE64CD71E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358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64149E-8E40-4F05-A050-8C03F26C4816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33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B8AB9C-7611-4A6F-9C3F-0CA9955CDA2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F9922B-631D-4CE8-AD56-B46553784713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2210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12E039-2A6A-489F-B48C-F7BD236FAE7B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51085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DE59CD-3EFB-4C80-8164-DBD8160754F3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957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6C3232-CF53-47B2-8899-F8963F998232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0324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B8AB9C-7611-4A6F-9C3F-0CA9955CDA2E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2794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82AD34-B2D7-4D42-A82A-8C606378E39E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877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42A774-5B00-488D-B35F-0CA2A87724AB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76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0A019E-8AAA-4CD5-9F01-B8E4A82F0A66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075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B766FF-31E0-4DD5-B423-BCF1E9372231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4542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902A39-C903-4B5E-A2F7-F129DCF29D2C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91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82AD34-B2D7-4D42-A82A-8C606378E39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4D766A-3AA0-4257-8810-F70457E09553}" type="slidenum">
              <a:rPr lang="en-US" altLang="ja-JP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058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/>
              <a:t>　</a:t>
            </a: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E99C9C-1430-4EB7-918B-FD72705339AA}" type="slidenum">
              <a:rPr lang="en-US" altLang="ja-JP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784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7B49B083-FF27-4F6E-A43A-B87D6229F9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541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665733FA-6E1D-4A35-BC06-89A60909A0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8572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F2B0E4DB-F8DF-43E6-883F-D8B127C9C9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061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48619E15-AF5A-4F99-AA5B-8CDD7716EA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286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D864A5CC-78C0-44C2-994B-C88B10FC6F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6531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2469C6C3-D32A-4451-B946-3EF3FCC0C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0868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58F91660-D65B-4603-AC57-5654CDFD18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8624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2BA3EB65-C914-4F26-835A-5960A501A1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00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42A774-5B00-488D-B35F-0CA2A87724AB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8249FB5C-E9A8-4861-8F6E-B5F4F5368FA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09003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C9172945-7FC0-4ACC-B096-5A0DBD9322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5498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D15628CB-2F7E-4098-855B-0EEE6DD0CC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9582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ED57E34B-FD3D-4424-BBF1-645B4CECBE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9188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BA2A834D-F921-4144-ABDA-B0BFD4A852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3371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19685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ja-JP" altLang="en-US"/>
              <a:t>　</a:t>
            </a:r>
            <a:r>
              <a:rPr lang="en-US" altLang="ja-JP"/>
              <a:t>Copy Right by A Power Now Corporation.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524625"/>
            <a:ext cx="2133600" cy="196850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B728FF71-1675-4367-8B5C-C1F23FD110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47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2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2C2DD-2EA4-4312-864F-C6E6B418C92B}" type="slidenum">
              <a:rPr lang="ja-JP" altLang="en-US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2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2C2DD-2EA4-4312-864F-C6E6B418C92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312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63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F059D7-D590-4FA3-9654-2B2351CE1789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74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0" r:id="rId1"/>
    <p:sldLayoutId id="2147486431" r:id="rId2"/>
    <p:sldLayoutId id="2147486432" r:id="rId3"/>
    <p:sldLayoutId id="2147486433" r:id="rId4"/>
    <p:sldLayoutId id="2147486434" r:id="rId5"/>
    <p:sldLayoutId id="2147486435" r:id="rId6"/>
    <p:sldLayoutId id="2147486436" r:id="rId7"/>
    <p:sldLayoutId id="2147486437" r:id="rId8"/>
    <p:sldLayoutId id="2147486438" r:id="rId9"/>
    <p:sldLayoutId id="2147486439" r:id="rId10"/>
    <p:sldLayoutId id="2147486440" r:id="rId11"/>
    <p:sldLayoutId id="2147486441" r:id="rId12"/>
    <p:sldLayoutId id="2147486442" r:id="rId13"/>
    <p:sldLayoutId id="2147486443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5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9" r:id="rId1"/>
    <p:sldLayoutId id="2147486530" r:id="rId2"/>
    <p:sldLayoutId id="2147486531" r:id="rId3"/>
    <p:sldLayoutId id="2147486532" r:id="rId4"/>
    <p:sldLayoutId id="2147486533" r:id="rId5"/>
    <p:sldLayoutId id="2147486534" r:id="rId6"/>
    <p:sldLayoutId id="2147486535" r:id="rId7"/>
    <p:sldLayoutId id="2147486536" r:id="rId8"/>
    <p:sldLayoutId id="2147486537" r:id="rId9"/>
    <p:sldLayoutId id="2147486538" r:id="rId10"/>
    <p:sldLayoutId id="21474865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Strictly Confidential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Copy Right by A Power Now Corporation.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2BFC3-2F82-493D-BD67-7B3017FEB69E}" type="slidenum">
              <a:rPr lang="ja-JP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  <p:sldLayoutId id="2147486588" r:id="rId12"/>
    <p:sldLayoutId id="2147486589" r:id="rId13"/>
    <p:sldLayoutId id="2147486590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2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2C2DD-2EA4-4312-864F-C6E6B418C92B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4" r:id="rId1"/>
    <p:sldLayoutId id="2147486905" r:id="rId2"/>
    <p:sldLayoutId id="2147486906" r:id="rId3"/>
    <p:sldLayoutId id="2147486907" r:id="rId4"/>
    <p:sldLayoutId id="2147486908" r:id="rId5"/>
    <p:sldLayoutId id="2147486909" r:id="rId6"/>
    <p:sldLayoutId id="2147486910" r:id="rId7"/>
    <p:sldLayoutId id="2147486911" r:id="rId8"/>
    <p:sldLayoutId id="2147486912" r:id="rId9"/>
    <p:sldLayoutId id="2147486913" r:id="rId10"/>
    <p:sldLayoutId id="2147486914" r:id="rId11"/>
    <p:sldLayoutId id="2147486915" r:id="rId12"/>
    <p:sldLayoutId id="2147486916" r:id="rId13"/>
    <p:sldLayoutId id="214748691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2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Strictly Confidential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Copy Right by A Power Now Corporation.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FBDA4-B7D8-42D2-B28B-9E1A6FB8320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28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39" r:id="rId1"/>
    <p:sldLayoutId id="2147487340" r:id="rId2"/>
    <p:sldLayoutId id="2147487341" r:id="rId3"/>
    <p:sldLayoutId id="2147487342" r:id="rId4"/>
    <p:sldLayoutId id="2147487343" r:id="rId5"/>
    <p:sldLayoutId id="2147487344" r:id="rId6"/>
    <p:sldLayoutId id="2147487345" r:id="rId7"/>
    <p:sldLayoutId id="2147487346" r:id="rId8"/>
    <p:sldLayoutId id="2147487347" r:id="rId9"/>
    <p:sldLayoutId id="2147487348" r:id="rId10"/>
    <p:sldLayoutId id="2147487349" r:id="rId11"/>
    <p:sldLayoutId id="2147487350" r:id="rId12"/>
    <p:sldLayoutId id="2147487351" r:id="rId13"/>
    <p:sldLayoutId id="214748735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300605" y="375920"/>
            <a:ext cx="5155565" cy="824230"/>
          </a:xfrm>
          <a:prstGeom prst="rect">
            <a:avLst/>
          </a:prstGeom>
          <a:solidFill>
            <a:srgbClr val="FFFF00"/>
          </a:solidFill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オーロラ・カルチャー・メディア</a:t>
            </a:r>
          </a:p>
        </p:txBody>
      </p:sp>
      <p:sp>
        <p:nvSpPr>
          <p:cNvPr id="18" name="四角形: 角度付き 17"/>
          <p:cNvSpPr/>
          <p:nvPr/>
        </p:nvSpPr>
        <p:spPr>
          <a:xfrm>
            <a:off x="7599045" y="254635"/>
            <a:ext cx="1227455" cy="1066800"/>
          </a:xfrm>
          <a:prstGeom prst="bevel">
            <a:avLst/>
          </a:prstGeom>
          <a:solidFill>
            <a:schemeClr val="tx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運営</a:t>
            </a:r>
          </a:p>
        </p:txBody>
      </p:sp>
      <p:sp>
        <p:nvSpPr>
          <p:cNvPr id="2" name="AutoShape 2" descr="基礎工事作業員 | 株式会社 十川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352" y="286239"/>
            <a:ext cx="1859581" cy="108283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6/4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（水）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15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00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在籍配信者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1700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名以上を擁するＴＩＫＴＯＫエージェンシー</a:t>
            </a:r>
          </a:p>
        </p:txBody>
      </p:sp>
      <p:sp>
        <p:nvSpPr>
          <p:cNvPr id="7" name="AutoShape 11" descr="排水管洗浄｜アールシーワーク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AutoShape 13" descr="排水管洗浄｜アールシーワーク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AutoShape 15" descr="排水管洗浄｜アールシーワーク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3" name="図形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" y="1470025"/>
            <a:ext cx="5028565" cy="2411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図形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4165600" y="3980815"/>
            <a:ext cx="4660900" cy="232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図形 5"/>
          <p:cNvPicPr/>
          <p:nvPr/>
        </p:nvPicPr>
        <p:blipFill>
          <a:blip r:embed="rId5"/>
          <a:stretch>
            <a:fillRect/>
          </a:stretch>
        </p:blipFill>
        <p:spPr>
          <a:xfrm>
            <a:off x="7092315" y="1464310"/>
            <a:ext cx="1732915" cy="2392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図形 9"/>
          <p:cNvPicPr/>
          <p:nvPr/>
        </p:nvPicPr>
        <p:blipFill>
          <a:blip r:embed="rId6"/>
          <a:stretch>
            <a:fillRect/>
          </a:stretch>
        </p:blipFill>
        <p:spPr>
          <a:xfrm>
            <a:off x="2316480" y="3969384"/>
            <a:ext cx="1795780" cy="233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図形 116"/>
          <p:cNvPicPr/>
          <p:nvPr/>
        </p:nvPicPr>
        <p:blipFill>
          <a:blip r:embed="rId7"/>
          <a:stretch>
            <a:fillRect/>
          </a:stretch>
        </p:blipFill>
        <p:spPr>
          <a:xfrm>
            <a:off x="248285" y="3969385"/>
            <a:ext cx="2014220" cy="233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図形 119"/>
          <p:cNvPicPr/>
          <p:nvPr/>
        </p:nvPicPr>
        <p:blipFill>
          <a:blip r:embed="rId8"/>
          <a:stretch>
            <a:fillRect/>
          </a:stretch>
        </p:blipFill>
        <p:spPr>
          <a:xfrm>
            <a:off x="5363845" y="1464310"/>
            <a:ext cx="1698625" cy="2396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807" y="3423118"/>
            <a:ext cx="1518602" cy="15186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9420" y="3066347"/>
            <a:ext cx="2301821" cy="6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図形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07340" y="2420888"/>
            <a:ext cx="8581390" cy="4116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円/楕円 22"/>
          <p:cNvSpPr/>
          <p:nvPr/>
        </p:nvSpPr>
        <p:spPr>
          <a:xfrm>
            <a:off x="2051685" y="2989848"/>
            <a:ext cx="1388110" cy="541020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2"/>
          <p:cNvCxnSpPr>
            <a:endCxn id="10" idx="5"/>
          </p:cNvCxnSpPr>
          <p:nvPr/>
        </p:nvCxnSpPr>
        <p:spPr>
          <a:xfrm flipH="1" flipV="1">
            <a:off x="3236511" y="3451637"/>
            <a:ext cx="179762" cy="339581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21" idx="3"/>
            <a:endCxn id="18" idx="2"/>
          </p:cNvCxnSpPr>
          <p:nvPr/>
        </p:nvCxnSpPr>
        <p:spPr>
          <a:xfrm>
            <a:off x="5756910" y="4535438"/>
            <a:ext cx="734494" cy="29591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26"/>
          <p:cNvSpPr/>
          <p:nvPr/>
        </p:nvSpPr>
        <p:spPr>
          <a:xfrm>
            <a:off x="6491404" y="4633228"/>
            <a:ext cx="1089660" cy="39624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タイトル 14"/>
          <p:cNvSpPr txBox="1"/>
          <p:nvPr/>
        </p:nvSpPr>
        <p:spPr bwMode="auto">
          <a:xfrm>
            <a:off x="3439795" y="3791218"/>
            <a:ext cx="2317115" cy="1488440"/>
          </a:xfrm>
          <a:prstGeom prst="rect">
            <a:avLst/>
          </a:prstGeom>
          <a:solidFill>
            <a:schemeClr val="bg1"/>
          </a:solidFill>
          <a:ln w="41275">
            <a:solidFill>
              <a:srgbClr val="0000CC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j-cs"/>
              </a:rPr>
              <a:t>東京駅から池袋駅まで３１分</a:t>
            </a:r>
          </a:p>
        </p:txBody>
      </p:sp>
      <p:pic>
        <p:nvPicPr>
          <p:cNvPr id="108" name="コンテンツプレースホルダ 10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173" y="4571365"/>
            <a:ext cx="1478915" cy="187896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12" name="図形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7880350" y="3550419"/>
            <a:ext cx="1194435" cy="149415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13" name="図形 112"/>
          <p:cNvPicPr/>
          <p:nvPr/>
        </p:nvPicPr>
        <p:blipFill>
          <a:blip r:embed="rId6"/>
          <a:stretch>
            <a:fillRect/>
          </a:stretch>
        </p:blipFill>
        <p:spPr>
          <a:xfrm>
            <a:off x="8246110" y="5238750"/>
            <a:ext cx="779145" cy="97790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14" name="図形 113"/>
          <p:cNvPicPr/>
          <p:nvPr/>
        </p:nvPicPr>
        <p:blipFill>
          <a:blip r:embed="rId7"/>
          <a:stretch>
            <a:fillRect/>
          </a:stretch>
        </p:blipFill>
        <p:spPr>
          <a:xfrm>
            <a:off x="7165975" y="5223510"/>
            <a:ext cx="1059180" cy="117729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3" name="図形 22"/>
          <p:cNvPicPr/>
          <p:nvPr/>
        </p:nvPicPr>
        <p:blipFill>
          <a:blip r:embed="rId8"/>
          <a:stretch>
            <a:fillRect/>
          </a:stretch>
        </p:blipFill>
        <p:spPr>
          <a:xfrm>
            <a:off x="121285" y="3247391"/>
            <a:ext cx="1235710" cy="12766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3427" name="タイトル 14"/>
          <p:cNvSpPr>
            <a:spLocks noGrp="1"/>
          </p:cNvSpPr>
          <p:nvPr>
            <p:ph type="title"/>
          </p:nvPr>
        </p:nvSpPr>
        <p:spPr>
          <a:xfrm>
            <a:off x="1" y="188640"/>
            <a:ext cx="6517004" cy="1143000"/>
          </a:xfrm>
          <a:noFill/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勤務地は、東京都豊島区</a:t>
            </a:r>
            <a: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/>
            </a:r>
            <a:b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</a:b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最寄駅は、池袋駅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（注） 協会は、企業を斡旋しませんので、説明会会場で、当該企業のブースをお訪ねください。</a:t>
            </a:r>
          </a:p>
        </p:txBody>
      </p:sp>
      <p:sp>
        <p:nvSpPr>
          <p:cNvPr id="7" name="AutoShape 9" descr="シゴトを知ろう】タイル職人 〜番外編〜 | 進路のミカタニュー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AutoShape 12" descr="シゴトを知ろう】タイル職人 編 | 進路のミカタニュー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AutoShape 15" descr="シゴトを知ろう】タイル職人 編 | 進路のミカタニュー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AutoShape 2" descr="https://www.jiu.ac.jp/files/user/access/image/togane_access19a.gif?v=155514138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AutoShape 4" descr="https://www.jiu.ac.jp/files/user/access/image/togane_access19a.gif?v=1555141383"/>
          <p:cNvSpPr>
            <a:spLocks noChangeAspect="1" noChangeArrowheads="1"/>
          </p:cNvSpPr>
          <p:nvPr/>
        </p:nvSpPr>
        <p:spPr bwMode="auto">
          <a:xfrm>
            <a:off x="971550" y="618172"/>
            <a:ext cx="4940424" cy="49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17005" y="160337"/>
            <a:ext cx="2364105" cy="1526540"/>
          </a:xfrm>
          <a:prstGeom prst="rect">
            <a:avLst/>
          </a:prstGeom>
          <a:solidFill>
            <a:srgbClr val="CCECFF"/>
          </a:solidFill>
          <a:ln w="1587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1" name="図形 110"/>
          <p:cNvPicPr/>
          <p:nvPr/>
        </p:nvPicPr>
        <p:blipFill>
          <a:blip r:embed="rId9"/>
          <a:stretch>
            <a:fillRect/>
          </a:stretch>
        </p:blipFill>
        <p:spPr>
          <a:xfrm>
            <a:off x="7397750" y="1772920"/>
            <a:ext cx="1490980" cy="162877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21" name="コンテンツプレースホルダ 120"/>
          <p:cNvPicPr>
            <a:picLocks noGrp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146050" y="1553796"/>
            <a:ext cx="1905635" cy="1655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図形 121"/>
          <p:cNvPicPr/>
          <p:nvPr/>
        </p:nvPicPr>
        <p:blipFill>
          <a:blip r:embed="rId11"/>
          <a:stretch>
            <a:fillRect/>
          </a:stretch>
        </p:blipFill>
        <p:spPr>
          <a:xfrm>
            <a:off x="2195736" y="1484630"/>
            <a:ext cx="1412458" cy="12720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図形 122"/>
          <p:cNvPicPr/>
          <p:nvPr/>
        </p:nvPicPr>
        <p:blipFill>
          <a:blip r:embed="rId12"/>
          <a:stretch>
            <a:fillRect/>
          </a:stretch>
        </p:blipFill>
        <p:spPr>
          <a:xfrm>
            <a:off x="4832380" y="1484630"/>
            <a:ext cx="1223645" cy="11905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527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64440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（注） 説明会会場で立ち寄るブースは自分で選択し、履歴書はご自身で企業にお渡しください。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504" y="62036"/>
            <a:ext cx="897223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+mn-cs"/>
            </a:endParaRPr>
          </a:p>
        </p:txBody>
      </p:sp>
      <p:sp>
        <p:nvSpPr>
          <p:cNvPr id="3" name="AutoShape 5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AutoShape 7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AutoShape 9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155575" y="258787"/>
            <a:ext cx="8832850" cy="59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配信者の発掘から育成・収益化までを支援し、SNS時代の新たな自己表現とキャリア形成をグローバルにサポート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してい</a:t>
            </a: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る企業です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TikTokエージェントとして、ライバ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ー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/>
            </a:r>
            <a:b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のスケジュール管理・新人発掘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・</a:t>
            </a: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/>
            </a:r>
            <a:b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収益分析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など。</a:t>
            </a: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配信活動全体を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/>
            </a:r>
            <a:b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サポートする業務です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エンタメ業界・SNS業界に興味がある方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、</a:t>
            </a:r>
            <a:b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コミュニケーションが得意な</a:t>
            </a: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/>
            </a:r>
            <a:b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を大歓迎します。</a:t>
            </a:r>
            <a:endParaRPr kumimoji="1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経験は問いません。やる気</a:t>
            </a:r>
            <a:b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  <a:sym typeface="+mn-ea"/>
              </a:rPr>
              <a:t>と柔軟な発想が活かせます。</a:t>
            </a:r>
          </a:p>
        </p:txBody>
      </p:sp>
      <p:sp>
        <p:nvSpPr>
          <p:cNvPr id="7" name="AutoShape 11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4267200" y="8360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AutoShape 13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AutoShape 19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AutoShape 21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1527175" y="9229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AutoShape 23" descr="株式会社 湯ざくら｜みんなの介護"/>
          <p:cNvSpPr>
            <a:spLocks noChangeAspect="1" noChangeArrowheads="1"/>
          </p:cNvSpPr>
          <p:nvPr/>
        </p:nvSpPr>
        <p:spPr bwMode="auto">
          <a:xfrm>
            <a:off x="2267744" y="21662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2" name="図形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425" y="1338580"/>
            <a:ext cx="2834005" cy="195897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105" name="図形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699635" y="4401185"/>
            <a:ext cx="4310380" cy="183070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2" name="図形 1"/>
          <p:cNvPicPr/>
          <p:nvPr/>
        </p:nvPicPr>
        <p:blipFill>
          <a:blip r:embed="rId5"/>
          <a:stretch>
            <a:fillRect/>
          </a:stretch>
        </p:blipFill>
        <p:spPr>
          <a:xfrm>
            <a:off x="6948170" y="2636520"/>
            <a:ext cx="2112010" cy="174117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113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251520" y="123002"/>
          <a:ext cx="8712968" cy="633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6534726"/>
              </a:tblGrid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法人名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2800" b="0" i="0" kern="1200" dirty="0">
                        <a:solidFill>
                          <a:schemeClr val="lt1"/>
                        </a:solidFill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+mn-cs"/>
                      </a:endParaRP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雇用形態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ja-JP" sz="2800" b="0" spc="-1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契約</a:t>
                      </a:r>
                      <a:r>
                        <a:rPr sz="2800" b="0" spc="-1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社員</a:t>
                      </a:r>
                      <a:endParaRPr sz="2800" b="0" dirty="0"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Noto Sans CJK JP Regular"/>
                      </a:endParaRPr>
                    </a:p>
                  </a:txBody>
                  <a:tcPr marL="0" marR="0" marT="5777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募集人数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altLang="ja-JP" sz="2800" b="0" spc="-355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3  </a:t>
                      </a:r>
                      <a:r>
                        <a:rPr lang="ja-JP" altLang="en-US" sz="2800" b="0" spc="-355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名</a:t>
                      </a:r>
                      <a:endParaRPr lang="ja-JP" altLang="en-US" sz="2800" b="0" dirty="0"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Noto Sans CJK JP Regular"/>
                      </a:endParaRPr>
                    </a:p>
                  </a:txBody>
                  <a:tcPr marL="0" marR="0" marT="5777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仕事内容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280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sym typeface="+mn-ea"/>
                        </a:rPr>
                        <a:t>ＴＩＫＴＯＫエージェント業務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勤務地域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kumimoji="1" lang="ja-JP" alt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  <a:sym typeface="+mn-ea"/>
                        </a:rPr>
                        <a:t>東京都豊島区</a:t>
                      </a:r>
                    </a:p>
                  </a:txBody>
                  <a:tcPr marL="0" marR="0" marT="5777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勤務時間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10</a:t>
                      </a:r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：</a:t>
                      </a:r>
                      <a:r>
                        <a:rPr kumimoji="1" lang="en-US" altLang="ja-JP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30 </a:t>
                      </a:r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～ </a:t>
                      </a:r>
                      <a:r>
                        <a:rPr kumimoji="1" lang="en-US" altLang="ja-JP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19</a:t>
                      </a:r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：</a:t>
                      </a:r>
                      <a:r>
                        <a:rPr kumimoji="1" lang="en-US" altLang="ja-JP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30</a:t>
                      </a:r>
                    </a:p>
                  </a:txBody>
                  <a:tcPr marL="0" marR="0" marT="58408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給　与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i="0" kern="1200" dirty="0">
                          <a:solidFill>
                            <a:schemeClr val="dk1"/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</a:rPr>
                        <a:t>月給</a:t>
                      </a:r>
                      <a:r>
                        <a:rPr kumimoji="1"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</a:rPr>
                        <a:t>230,000</a:t>
                      </a:r>
                      <a:r>
                        <a:rPr kumimoji="1" lang="ja-JP" altLang="en-US" sz="2800" b="0" i="0" kern="1200" dirty="0">
                          <a:solidFill>
                            <a:schemeClr val="dk1"/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</a:rPr>
                        <a:t>円 ～ </a:t>
                      </a:r>
                      <a:r>
                        <a:rPr kumimoji="1"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</a:rPr>
                        <a:t>280,000</a:t>
                      </a:r>
                      <a:r>
                        <a:rPr kumimoji="1" lang="ja-JP" altLang="en-US" sz="2800" b="0" i="0" kern="1200" dirty="0">
                          <a:solidFill>
                            <a:schemeClr val="dk1"/>
                          </a:solidFill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+mn-cs"/>
                        </a:rPr>
                        <a:t>円 </a:t>
                      </a:r>
                      <a:endParaRPr kumimoji="1"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+mn-cs"/>
                      </a:endParaRPr>
                    </a:p>
                  </a:txBody>
                  <a:tcPr marL="0" marR="0" marT="58408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賞与・社保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2135" algn="l"/>
                        </a:tabLst>
                        <a:defRPr/>
                      </a:pPr>
                      <a:r>
                        <a:rPr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あ　り</a:t>
                      </a:r>
                    </a:p>
                  </a:txBody>
                  <a:tcPr marL="0" marR="0" marT="58408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休日・残業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2135" algn="l"/>
                        </a:tabLst>
                        <a:defRPr/>
                      </a:pPr>
                      <a:r>
                        <a:rPr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週休二日制・時間外労働なし</a:t>
                      </a:r>
                    </a:p>
                  </a:txBody>
                  <a:tcPr marL="0" marR="0" marT="58408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語学力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特になし</a:t>
                      </a:r>
                      <a:endParaRPr lang="en-US" altLang="ja-JP" sz="2800" b="0" dirty="0"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Noto Sans CJK JP Regular"/>
                      </a:endParaRPr>
                    </a:p>
                  </a:txBody>
                  <a:tcPr marL="0" marR="0" marT="58408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日本語能力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</a:rPr>
                        <a:t>日常会話</a:t>
                      </a:r>
                      <a:endParaRPr lang="en-US" altLang="ja-JP" sz="2800" b="0" dirty="0"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Noto Sans CJK JP Regular"/>
                      </a:endParaRPr>
                    </a:p>
                  </a:txBody>
                  <a:tcPr marL="0" marR="0" marT="59043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</a:rPr>
                        <a:t>その他</a:t>
                      </a:r>
                    </a:p>
                  </a:txBody>
                  <a:tcPr marT="45700" marB="457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608330" algn="l"/>
                        </a:tabLst>
                      </a:pPr>
                      <a:r>
                        <a:rPr sz="2800" dirty="0">
                          <a:effectLst/>
                          <a:latin typeface="HGP創英角ｺﾞｼｯｸUB" panose="020B0A00000000000000" pitchFamily="50" charset="-128"/>
                          <a:ea typeface="HGP創英角ｺﾞｼｯｸUB" panose="020B0A00000000000000" pitchFamily="50" charset="-128"/>
                          <a:cs typeface="Noto Sans CJK JP Regular"/>
                          <a:sym typeface="+mn-ea"/>
                        </a:rPr>
                        <a:t>実力・成果重視で高収入も可能</a:t>
                      </a:r>
                      <a:endParaRPr lang="ja-JP" altLang="en-US" sz="2800" b="0" dirty="0">
                        <a:effectLst/>
                        <a:latin typeface="HGP創英角ｺﾞｼｯｸUB" panose="020B0A00000000000000" pitchFamily="50" charset="-128"/>
                        <a:ea typeface="HGP創英角ｺﾞｼｯｸUB" panose="020B0A00000000000000" pitchFamily="50" charset="-128"/>
                        <a:cs typeface="Noto Sans CJK JP Regular"/>
                      </a:endParaRPr>
                    </a:p>
                  </a:txBody>
                  <a:tcPr marL="0" marR="0" marT="5777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0" y="645333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+mn-cs"/>
              </a:rPr>
              <a:t>上記は参加申込時の情報です。労働条件は、説明会会場で参加企業に直接ご確認下さい。</a:t>
            </a:r>
          </a:p>
        </p:txBody>
      </p:sp>
    </p:spTree>
    <p:extLst>
      <p:ext uri="{BB962C8B-B14F-4D97-AF65-F5344CB8AC3E}">
        <p14:creationId xmlns:p14="http://schemas.microsoft.com/office/powerpoint/2010/main" val="369219512"/>
      </p:ext>
    </p:extLst>
  </p:cSld>
  <p:clrMapOvr>
    <a:masterClrMapping/>
  </p:clrMapOvr>
</p:sld>
</file>

<file path=ppt/theme/theme1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635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635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635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ja-JP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635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1" sz="1800" b="0" i="0" u="none" strike="noStrike" kern="1200" cap="none" spc="0" normalizeH="0" baseline="0" noProof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ＭＳ Ｐゴシック" panose="020B0600070205080204" pitchFamily="50" charset="-128"/>
            <a:cs typeface="+mn-cs"/>
          </a:defRPr>
        </a:defPPr>
      </a:lst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8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635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136149</TotalTime>
  <Words>314</Words>
  <Application>Microsoft Office PowerPoint</Application>
  <PresentationFormat>画面に合わせる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7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8_デザインの設定</vt:lpstr>
      <vt:lpstr>9_デザインの設定</vt:lpstr>
      <vt:lpstr>68_デザインの設定</vt:lpstr>
      <vt:lpstr>8_Office テーマ</vt:lpstr>
      <vt:lpstr>5_デザインの設定</vt:lpstr>
      <vt:lpstr>10_デザインの設定</vt:lpstr>
      <vt:lpstr>128_デザインの設定</vt:lpstr>
      <vt:lpstr>PowerPoint プレゼンテーション</vt:lpstr>
      <vt:lpstr>勤務地は、東京都豊島区 最寄駅は、池袋駅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AsiaGroup</dc:creator>
  <cp:lastModifiedBy>itsc</cp:lastModifiedBy>
  <cp:revision>13026</cp:revision>
  <cp:lastPrinted>2025-05-30T08:41:18Z</cp:lastPrinted>
  <dcterms:created xsi:type="dcterms:W3CDTF">2021-03-05T08:14:00Z</dcterms:created>
  <dcterms:modified xsi:type="dcterms:W3CDTF">2025-06-02T05:07:31Z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C64484E234BE4136AC21FEEE0DDBFD02</vt:lpwstr>
  </property>
  <property fmtid="{D5CDD505-2E9C-101B-9397-08002B2CF9AE}" pid="3" name="KSOProductBuildVer">
    <vt:lpwstr>1041-11.2.0.10624</vt:lpwstr>
  </property>
</Properties>
</file>